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embeddedFontLst>
    <p:embeddedFont>
      <p:font typeface="Lexend SemiBold"/>
      <p:regular r:id="rId94"/>
      <p:bold r:id="rId95"/>
    </p:embeddedFont>
    <p:embeddedFont>
      <p:font typeface="Lexend ExtraBold"/>
      <p:bold r:id="rId96"/>
    </p:embeddedFont>
    <p:embeddedFont>
      <p:font typeface="Lexend Medium"/>
      <p:regular r:id="rId97"/>
      <p:bold r:id="rId98"/>
    </p:embeddedFont>
    <p:embeddedFont>
      <p:font typeface="Lexend"/>
      <p:regular r:id="rId99"/>
      <p:bold r:id="rId100"/>
    </p:embeddedFont>
    <p:embeddedFont>
      <p:font typeface="Comfortaa Medium"/>
      <p:regular r:id="rId101"/>
      <p:bold r:id="rId102"/>
    </p:embeddedFont>
    <p:embeddedFont>
      <p:font typeface="Comfortaa"/>
      <p:regular r:id="rId103"/>
      <p:bold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Comfortaa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Comfortaa-regular.fntdata"/><Relationship Id="rId102" Type="http://schemas.openxmlformats.org/officeDocument/2006/relationships/font" Target="fonts/ComfortaaMedium-bold.fntdata"/><Relationship Id="rId101" Type="http://schemas.openxmlformats.org/officeDocument/2006/relationships/font" Target="fonts/ComfortaaMedium-regular.fntdata"/><Relationship Id="rId100" Type="http://schemas.openxmlformats.org/officeDocument/2006/relationships/font" Target="fonts/Lexen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exendSemiBold-bold.fntdata"/><Relationship Id="rId94" Type="http://schemas.openxmlformats.org/officeDocument/2006/relationships/font" Target="fonts/LexendSemiBold-regular.fntdata"/><Relationship Id="rId97" Type="http://schemas.openxmlformats.org/officeDocument/2006/relationships/font" Target="fonts/LexendMedium-regular.fntdata"/><Relationship Id="rId96" Type="http://schemas.openxmlformats.org/officeDocument/2006/relationships/font" Target="fonts/LexendExtraBold-bold.fntdata"/><Relationship Id="rId11" Type="http://schemas.openxmlformats.org/officeDocument/2006/relationships/slide" Target="slides/slide6.xml"/><Relationship Id="rId99" Type="http://schemas.openxmlformats.org/officeDocument/2006/relationships/font" Target="fonts/Lexend-regular.fntdata"/><Relationship Id="rId10" Type="http://schemas.openxmlformats.org/officeDocument/2006/relationships/slide" Target="slides/slide5.xml"/><Relationship Id="rId98" Type="http://schemas.openxmlformats.org/officeDocument/2006/relationships/font" Target="fonts/Lexend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064af11d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064af11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a9d497e1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ca9d497e1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3c931f3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13c931f3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13c931f3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13c931f3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13c931f3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13c931f3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13c931f3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13c931f3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13c931f3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13c931f3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13c931f3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c13c931f3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a9d497e1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ca9d497e1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064af11d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064af11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a9d497e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a9d497e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064af11d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064af11d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c064af11d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c064af11d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64af11d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064af11d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064af11d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c064af11d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13c931f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c13c931f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13c931f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13c931f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13c931f3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13c931f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13c931f3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13c931f3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13c931f3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13c931f3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13c931f3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c13c931f3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064af11d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064af11d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13c931f3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13c931f3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a9d497e1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a9d497e1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ca9d497e1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ca9d497e1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c18ff01043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c18ff0104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18ff0104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18ff0104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ca9d497e1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ca9d497e1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13c931f3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c13c931f3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c18b2b9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c18b2b9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13c931f3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c13c931f3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c13c931f3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c13c931f3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064af11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064af1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c13c931f3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c13c931f3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ca9d497e1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ca9d497e1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ca9d497e1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ca9d497e1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13c931f3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c13c931f3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ca9d497e13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ca9d497e13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c13c931f3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c13c931f3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ca9d497e1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ca9d497e1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c18b2b99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c18b2b99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18b2b99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c18b2b99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13c931f3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c13c931f3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a9d497e1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a9d497e1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c18b2b99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c18b2b99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c18b2b99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c18b2b99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a9d497e13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ca9d497e13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c18b2b99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c18b2b99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18b2b99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18b2b99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a9d497e13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a9d497e13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c18b2b998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c18b2b998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c18b2b99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c18b2b99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a9d497e13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a9d497e1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c13c931f31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c13c931f3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064af11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064af11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c13c931f3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c13c931f3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c13c931f3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c13c931f3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ca9d497e13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ca9d497e1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c18b2b998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c18b2b998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c18b2b998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c18b2b998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c18b2b998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c18b2b99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ca9d497e1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ca9d497e1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c18b2b998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c18b2b998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c18b2b998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c18b2b998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c18ff01043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c18ff01043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064af11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064af11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c18ff0104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c18ff0104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c18ff0104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c18ff0104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ca9d497e1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ca9d497e1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c18ff010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c18ff010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c18ff0104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c18ff0104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c18ff0104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c18ff0104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c18ff0104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c18ff0104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ca9d497e13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ca9d497e13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c18ff0104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c18ff0104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c18ff0104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c18ff0104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a9d497e1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ca9d497e1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c18ff0104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c18ff0104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c18ff0104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c18ff0104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c18ff0104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c18ff0104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c25445075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c25445075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c2544507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c2544507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c25445075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c25445075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c18ff01043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c18ff01043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c18ff0104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c18ff0104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c7e2ec78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c7e2ec78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a9d497e1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a9d497e1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0" y="718225"/>
            <a:ext cx="85206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3500"/>
              <a:buNone/>
              <a:defRPr b="1" sz="4600">
                <a:solidFill>
                  <a:srgbClr val="00519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falo Custom Them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39925" y="1152475"/>
            <a:ext cx="377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69875" y="1152475"/>
            <a:ext cx="391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679350" y="0"/>
            <a:ext cx="4464600" cy="50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97850" y="1233175"/>
            <a:ext cx="3912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755125" y="724075"/>
            <a:ext cx="4006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663075" y="4230575"/>
            <a:ext cx="5647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5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69250" y="175201"/>
            <a:ext cx="128803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 amt="16000"/>
          </a:blip>
          <a:srcRect b="0" l="0" r="0" t="0"/>
          <a:stretch/>
        </p:blipFill>
        <p:spPr>
          <a:xfrm rot="5400000">
            <a:off x="-435775" y="511976"/>
            <a:ext cx="1534525" cy="66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-4300" y="5066726"/>
            <a:ext cx="9152610" cy="76797"/>
            <a:chOff x="8420" y="5057870"/>
            <a:chExt cx="9127054" cy="76805"/>
          </a:xfrm>
        </p:grpSpPr>
        <p:sp>
          <p:nvSpPr>
            <p:cNvPr id="12" name="Google Shape;12;p1"/>
            <p:cNvSpPr/>
            <p:nvPr/>
          </p:nvSpPr>
          <p:spPr>
            <a:xfrm>
              <a:off x="6102174" y="5057870"/>
              <a:ext cx="3033300" cy="76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054200" y="5057875"/>
              <a:ext cx="3033300" cy="76800"/>
            </a:xfrm>
            <a:prstGeom prst="rect">
              <a:avLst/>
            </a:prstGeom>
            <a:solidFill>
              <a:srgbClr val="2CA3DB"/>
            </a:solidFill>
            <a:ln cap="flat" cmpd="sng" w="9525">
              <a:solidFill>
                <a:srgbClr val="2CA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420" y="5057875"/>
              <a:ext cx="3033300" cy="7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google.com" TargetMode="External"/><Relationship Id="rId4" Type="http://schemas.openxmlformats.org/officeDocument/2006/relationships/hyperlink" Target="http://www.google.com" TargetMode="External"/><Relationship Id="rId5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Relationship Id="rId4" Type="http://schemas.openxmlformats.org/officeDocument/2006/relationships/hyperlink" Target="http://www.facebook.com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3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9.gif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utorialspoint.com/http/http_status_codes.htm" TargetMode="External"/><Relationship Id="rId10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google.com" TargetMode="External"/><Relationship Id="rId4" Type="http://schemas.openxmlformats.org/officeDocument/2006/relationships/hyperlink" Target="https://developer.mozilla.org/en-US" TargetMode="External"/><Relationship Id="rId9" Type="http://schemas.openxmlformats.org/officeDocument/2006/relationships/hyperlink" Target="https://stackoverflow.com/" TargetMode="External"/><Relationship Id="rId5" Type="http://schemas.openxmlformats.org/officeDocument/2006/relationships/hyperlink" Target="https://www.geeksforgeeks.org/which-http-response-status-codes-result-in-then-and-which-in-catch/?ref=rp" TargetMode="External"/><Relationship Id="rId6" Type="http://schemas.openxmlformats.org/officeDocument/2006/relationships/hyperlink" Target="https://www.getcredo.com/404-vs-410-which-status-code-should-you-use/" TargetMode="External"/><Relationship Id="rId7" Type="http://schemas.openxmlformats.org/officeDocument/2006/relationships/hyperlink" Target="https://www.restapitutorial.com/httpstatuscodes.html" TargetMode="External"/><Relationship Id="rId8" Type="http://schemas.openxmlformats.org/officeDocument/2006/relationships/hyperlink" Target="http://www.facebook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311700" y="1990050"/>
            <a:ext cx="8520600" cy="95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STATUS CODE</a:t>
            </a:r>
            <a:endParaRPr/>
          </a:p>
        </p:txBody>
      </p:sp>
      <p:sp>
        <p:nvSpPr>
          <p:cNvPr id="61" name="Google Shape;61;p12"/>
          <p:cNvSpPr txBox="1"/>
          <p:nvPr>
            <p:ph idx="1" type="subTitle"/>
          </p:nvPr>
        </p:nvSpPr>
        <p:spPr>
          <a:xfrm>
            <a:off x="1632850" y="1768675"/>
            <a:ext cx="3363600" cy="22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Quick Overview of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6296700" y="3694350"/>
            <a:ext cx="253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Israt Jahan Rithy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Associate Software Engineer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Cefalo Bangladesh LTD.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662925" y="394000"/>
            <a:ext cx="6786900" cy="87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Why HTTP Status Codes Are Needed?</a:t>
            </a:r>
            <a:endParaRPr sz="3900"/>
          </a:p>
        </p:txBody>
      </p:sp>
      <p:sp>
        <p:nvSpPr>
          <p:cNvPr id="136" name="Google Shape;136;p21"/>
          <p:cNvSpPr txBox="1"/>
          <p:nvPr/>
        </p:nvSpPr>
        <p:spPr>
          <a:xfrm>
            <a:off x="816425" y="2030875"/>
            <a:ext cx="713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Makes the communication between browser and server optimized.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Used for Search Engine Optimization of the website.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Helps to understand the errors in server or browser.</a:t>
            </a:r>
            <a:endParaRPr sz="1700"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300" y="2990175"/>
            <a:ext cx="1740076" cy="17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898475" y="44470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HTTP Status Code Classes</a:t>
            </a:r>
            <a:endParaRPr sz="6000"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0" y="1408900"/>
            <a:ext cx="6094576" cy="33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204250" y="1826950"/>
            <a:ext cx="273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0">
                <a:solidFill>
                  <a:srgbClr val="38761D"/>
                </a:solidFill>
              </a:rPr>
              <a:t>1XX</a:t>
            </a:r>
            <a:endParaRPr b="1" sz="10600">
              <a:solidFill>
                <a:srgbClr val="38761D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275675" y="3255550"/>
            <a:ext cx="2735100" cy="554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INFORMATIONAL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798525" y="1489325"/>
            <a:ext cx="3439200" cy="3232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 Server is thinking about the request.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Not Frequently Used.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Example 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100 - Continue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101 - Switching Protocol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102 - Processing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 txBox="1"/>
          <p:nvPr/>
        </p:nvSpPr>
        <p:spPr>
          <a:xfrm flipH="1">
            <a:off x="5472025" y="1602425"/>
            <a:ext cx="273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0">
                <a:solidFill>
                  <a:srgbClr val="F1C232"/>
                </a:solidFill>
              </a:rPr>
              <a:t>2X</a:t>
            </a:r>
            <a:r>
              <a:rPr b="1" lang="en" sz="10600">
                <a:solidFill>
                  <a:srgbClr val="F1C232"/>
                </a:solidFill>
              </a:rPr>
              <a:t>X</a:t>
            </a:r>
            <a:endParaRPr b="1" sz="10600">
              <a:solidFill>
                <a:srgbClr val="F1C23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 flipH="1">
            <a:off x="5533375" y="3031025"/>
            <a:ext cx="2784000" cy="83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SUCCESS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 flipH="1">
            <a:off x="1204250" y="1489325"/>
            <a:ext cx="3439200" cy="3232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 request was successfully completed.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 server gave the browser expected response.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Example 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200 - OK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202 - Accepted.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1204250" y="1826950"/>
            <a:ext cx="273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0">
                <a:solidFill>
                  <a:srgbClr val="1155CC"/>
                </a:solidFill>
              </a:rPr>
              <a:t>3</a:t>
            </a:r>
            <a:r>
              <a:rPr b="1" lang="en" sz="10600">
                <a:solidFill>
                  <a:srgbClr val="1155CC"/>
                </a:solidFill>
              </a:rPr>
              <a:t>XX</a:t>
            </a:r>
            <a:endParaRPr b="1" sz="10600">
              <a:solidFill>
                <a:srgbClr val="1155CC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204250" y="3224925"/>
            <a:ext cx="2862600" cy="646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REDIRECTION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4798525" y="1662825"/>
            <a:ext cx="3439200" cy="2678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 request was received.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There are some sort of redirection.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Example 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307 - Temporary Redirect.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302 - Found.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/>
          <p:nvPr/>
        </p:nvSpPr>
        <p:spPr>
          <a:xfrm flipH="1">
            <a:off x="5502625" y="1826950"/>
            <a:ext cx="273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0">
                <a:solidFill>
                  <a:srgbClr val="CC0000"/>
                </a:solidFill>
              </a:rPr>
              <a:t>4</a:t>
            </a:r>
            <a:r>
              <a:rPr b="1" lang="en" sz="10600">
                <a:solidFill>
                  <a:srgbClr val="CC0000"/>
                </a:solidFill>
              </a:rPr>
              <a:t>XX</a:t>
            </a:r>
            <a:endParaRPr b="1" sz="10600">
              <a:solidFill>
                <a:srgbClr val="CC0000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 flipH="1">
            <a:off x="5502625" y="3286125"/>
            <a:ext cx="2915700" cy="615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CLIENT ERROR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 flipH="1">
            <a:off x="1204250" y="1489325"/>
            <a:ext cx="3439200" cy="3232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The requested page could not be reached.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Often appears when a page doesn’t exist on the site</a:t>
            </a:r>
            <a:r>
              <a:rPr lang="en" sz="1800"/>
              <a:t>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Example 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400 - Bad Request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404 - Not Found.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62925" y="445025"/>
            <a:ext cx="8169300" cy="7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HTTP Status Code Classes</a:t>
            </a:r>
            <a:endParaRPr sz="3900"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1204250" y="1724875"/>
            <a:ext cx="273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0">
                <a:solidFill>
                  <a:srgbClr val="741B47"/>
                </a:solidFill>
              </a:rPr>
              <a:t>5</a:t>
            </a:r>
            <a:r>
              <a:rPr b="1" lang="en" sz="10600">
                <a:solidFill>
                  <a:srgbClr val="741B47"/>
                </a:solidFill>
              </a:rPr>
              <a:t>XX</a:t>
            </a:r>
            <a:endParaRPr b="1" sz="10600">
              <a:solidFill>
                <a:srgbClr val="741B47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204250" y="3133075"/>
            <a:ext cx="2857500" cy="5850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SERVER ERROR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798525" y="1264825"/>
            <a:ext cx="3439200" cy="3232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valid request was made by client but there was some sort of error in server side</a:t>
            </a:r>
            <a:r>
              <a:rPr lang="en" sz="1800"/>
              <a:t>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Client can make same request again after a while.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Example 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500 - Internal Server Error.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Frequently Used </a:t>
            </a:r>
            <a:r>
              <a:rPr lang="en" sz="5800"/>
              <a:t>HTTP Status Codes</a:t>
            </a:r>
            <a:endParaRPr sz="58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5615" l="3846" r="0" t="0"/>
          <a:stretch/>
        </p:blipFill>
        <p:spPr>
          <a:xfrm>
            <a:off x="6717575" y="2148620"/>
            <a:ext cx="2426427" cy="28418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479300" y="979725"/>
            <a:ext cx="7787100" cy="329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ERROR </a:t>
            </a:r>
            <a:r>
              <a:rPr b="1" lang="en" sz="3600">
                <a:solidFill>
                  <a:srgbClr val="FF0000"/>
                </a:solidFill>
              </a:rPr>
              <a:t>404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31417"/>
                </a:solidFill>
                <a:latin typeface="Lexend"/>
                <a:ea typeface="Lexend"/>
                <a:cs typeface="Lexend"/>
                <a:sym typeface="Lexend"/>
              </a:rPr>
              <a:t>Happiness NOT FOUND</a:t>
            </a:r>
            <a:endParaRPr sz="3300">
              <a:solidFill>
                <a:srgbClr val="13141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98475" y="44470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Are HTTP Status Codes?</a:t>
            </a:r>
            <a:endParaRPr sz="6000"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flipH="1">
            <a:off x="5000473" y="1715506"/>
            <a:ext cx="2970300" cy="70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General Status Code </a:t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5000830" y="2806201"/>
            <a:ext cx="2970300" cy="70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Request Has Succeeded</a:t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 flipH="1">
            <a:off x="5000473" y="3896896"/>
            <a:ext cx="2970300" cy="87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information returned with the response is dependent on the method used in the request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755200" y="1081775"/>
            <a:ext cx="7919400" cy="47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200</a:t>
            </a:r>
            <a:r>
              <a:rPr b="1" lang="en" sz="1900"/>
              <a:t> OK</a:t>
            </a:r>
            <a:endParaRPr b="1" sz="1900"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1"/>
          <p:cNvSpPr txBox="1"/>
          <p:nvPr/>
        </p:nvSpPr>
        <p:spPr>
          <a:xfrm flipH="1">
            <a:off x="1532750" y="181672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200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227" name="Google Shape;227;p31"/>
          <p:cNvSpPr txBox="1"/>
          <p:nvPr/>
        </p:nvSpPr>
        <p:spPr>
          <a:xfrm flipH="1">
            <a:off x="1635950" y="3464150"/>
            <a:ext cx="25287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OK</a:t>
            </a:r>
            <a:endParaRPr b="1"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933256" y="1806550"/>
            <a:ext cx="3620700" cy="107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 has been fulfilled and resulted in a new resource being created.</a:t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 flipH="1">
            <a:off x="924250" y="3249852"/>
            <a:ext cx="3638700" cy="107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MAY contain an ETag response header field indicating the current value of the entity tag for the requested variant just created</a:t>
            </a:r>
            <a:endParaRPr sz="1300"/>
          </a:p>
        </p:txBody>
      </p:sp>
      <p:sp>
        <p:nvSpPr>
          <p:cNvPr id="235" name="Google Shape;235;p32"/>
          <p:cNvSpPr txBox="1"/>
          <p:nvPr/>
        </p:nvSpPr>
        <p:spPr>
          <a:xfrm>
            <a:off x="755200" y="1081775"/>
            <a:ext cx="7919400" cy="47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201 CREATED</a:t>
            </a:r>
            <a:endParaRPr b="1" sz="1900"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2"/>
          <p:cNvSpPr txBox="1"/>
          <p:nvPr/>
        </p:nvSpPr>
        <p:spPr>
          <a:xfrm flipH="1">
            <a:off x="5472025" y="160242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201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238" name="Google Shape;238;p32"/>
          <p:cNvSpPr txBox="1"/>
          <p:nvPr/>
        </p:nvSpPr>
        <p:spPr>
          <a:xfrm flipH="1">
            <a:off x="5575225" y="3249850"/>
            <a:ext cx="25287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CREATED</a:t>
            </a:r>
            <a:endParaRPr b="1"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4828175" y="1673900"/>
            <a:ext cx="3396900" cy="962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has fulfilled the request but does not need to return an entity-body</a:t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 flipH="1">
            <a:off x="4828600" y="3716598"/>
            <a:ext cx="3396900" cy="962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MUST NOT include a message-body, and thus is always terminated by the first empty line after the header fields.</a:t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 flipH="1">
            <a:off x="4828600" y="2695253"/>
            <a:ext cx="3396900" cy="962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MAY include new or updated meta information in the form of entity headers</a:t>
            </a:r>
            <a:endParaRPr sz="1300"/>
          </a:p>
        </p:txBody>
      </p:sp>
      <p:sp>
        <p:nvSpPr>
          <p:cNvPr id="247" name="Google Shape;247;p33"/>
          <p:cNvSpPr txBox="1"/>
          <p:nvPr/>
        </p:nvSpPr>
        <p:spPr>
          <a:xfrm>
            <a:off x="755200" y="1081775"/>
            <a:ext cx="7919400" cy="47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r>
              <a:rPr b="1" lang="en" sz="1900"/>
              <a:t>04 NO CONTENT</a:t>
            </a:r>
            <a:endParaRPr b="1" sz="1900"/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/>
        </p:nvSpPr>
        <p:spPr>
          <a:xfrm flipH="1">
            <a:off x="1277625" y="1835463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204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250" name="Google Shape;250;p33"/>
          <p:cNvSpPr txBox="1"/>
          <p:nvPr/>
        </p:nvSpPr>
        <p:spPr>
          <a:xfrm flipH="1">
            <a:off x="1380825" y="3482888"/>
            <a:ext cx="2528700" cy="60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NO CONTENT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755200" y="1081775"/>
            <a:ext cx="7919400" cy="47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304 NOT MODIFIED</a:t>
            </a:r>
            <a:endParaRPr b="1" sz="1900"/>
          </a:p>
        </p:txBody>
      </p:sp>
      <p:sp>
        <p:nvSpPr>
          <p:cNvPr id="257" name="Google Shape;257;p34"/>
          <p:cNvSpPr txBox="1"/>
          <p:nvPr/>
        </p:nvSpPr>
        <p:spPr>
          <a:xfrm flipH="1">
            <a:off x="890025" y="2061675"/>
            <a:ext cx="4110600" cy="2339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Used for conditional GET calls to reduce bandwidth usage.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Indicates the request has not been modified since the last request.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The 304 response MUST NOT contain a message-body, and thus is always terminated by the first empty line after the header fields.</a:t>
            </a:r>
            <a:endParaRPr/>
          </a:p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4"/>
          <p:cNvSpPr txBox="1"/>
          <p:nvPr/>
        </p:nvSpPr>
        <p:spPr>
          <a:xfrm flipH="1">
            <a:off x="5369975" y="1937513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3</a:t>
            </a:r>
            <a:r>
              <a:rPr b="1" lang="en" sz="12000">
                <a:solidFill>
                  <a:srgbClr val="6AA84F"/>
                </a:solidFill>
              </a:rPr>
              <a:t>04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 flipH="1">
            <a:off x="5473175" y="3584938"/>
            <a:ext cx="2528700" cy="60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Not Modified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1206300" y="1753200"/>
            <a:ext cx="2977800" cy="81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request could not be understood by the server due to malformed syntax.</a:t>
            </a:r>
            <a:endParaRPr sz="1300"/>
          </a:p>
        </p:txBody>
      </p:sp>
      <p:sp>
        <p:nvSpPr>
          <p:cNvPr id="267" name="Google Shape;267;p35"/>
          <p:cNvSpPr/>
          <p:nvPr/>
        </p:nvSpPr>
        <p:spPr>
          <a:xfrm flipH="1">
            <a:off x="1206400" y="3817550"/>
            <a:ext cx="2977800" cy="845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client SHOULD NOT repeat the request without modifications.</a:t>
            </a:r>
            <a:endParaRPr sz="1300"/>
          </a:p>
        </p:txBody>
      </p:sp>
      <p:sp>
        <p:nvSpPr>
          <p:cNvPr id="268" name="Google Shape;268;p35"/>
          <p:cNvSpPr/>
          <p:nvPr/>
        </p:nvSpPr>
        <p:spPr>
          <a:xfrm flipH="1">
            <a:off x="1206400" y="2731034"/>
            <a:ext cx="2977800" cy="906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General error when fulfilling the request would cause an invalid state. Domain validation errors, missing data, etc. are some examples.</a:t>
            </a:r>
            <a:endParaRPr sz="1200"/>
          </a:p>
        </p:txBody>
      </p:sp>
      <p:sp>
        <p:nvSpPr>
          <p:cNvPr id="269" name="Google Shape;269;p35"/>
          <p:cNvSpPr txBox="1"/>
          <p:nvPr/>
        </p:nvSpPr>
        <p:spPr>
          <a:xfrm>
            <a:off x="755200" y="1081775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400 BAD REQUEST</a:t>
            </a:r>
            <a:endParaRPr b="1" sz="1900"/>
          </a:p>
        </p:txBody>
      </p:sp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5"/>
          <p:cNvSpPr txBox="1"/>
          <p:nvPr/>
        </p:nvSpPr>
        <p:spPr>
          <a:xfrm flipH="1">
            <a:off x="5155675" y="17531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272" name="Google Shape;272;p35"/>
          <p:cNvSpPr txBox="1"/>
          <p:nvPr/>
        </p:nvSpPr>
        <p:spPr>
          <a:xfrm flipH="1">
            <a:off x="5258875" y="3400613"/>
            <a:ext cx="2528700" cy="569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BAD REQUEST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4572000" y="2166800"/>
            <a:ext cx="3982200" cy="873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code response for missing or invalid authentication token.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 flipH="1">
            <a:off x="4572046" y="3221516"/>
            <a:ext cx="3981900" cy="977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MUST include a WWW-Authenticate header field containing a challenge applicable to the requested resource.</a:t>
            </a:r>
            <a:endParaRPr sz="1300"/>
          </a:p>
        </p:txBody>
      </p:sp>
      <p:sp>
        <p:nvSpPr>
          <p:cNvPr id="280" name="Google Shape;280;p36"/>
          <p:cNvSpPr txBox="1"/>
          <p:nvPr/>
        </p:nvSpPr>
        <p:spPr>
          <a:xfrm>
            <a:off x="747100" y="1208175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401 UNAUTHORIZED</a:t>
            </a:r>
            <a:endParaRPr b="1" sz="1900"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 flipH="1">
            <a:off x="1267425" y="18756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401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 flipH="1">
            <a:off x="1370625" y="3523063"/>
            <a:ext cx="2528700" cy="538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UNAUTHORIZED</a:t>
            </a:r>
            <a:endParaRPr b="1"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10325" y="2074175"/>
            <a:ext cx="4062000" cy="803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request was a legal request, but the server is refusing to respond to it.</a:t>
            </a:r>
            <a:endParaRPr sz="1500"/>
          </a:p>
        </p:txBody>
      </p:sp>
      <p:sp>
        <p:nvSpPr>
          <p:cNvPr id="290" name="Google Shape;290;p37"/>
          <p:cNvSpPr/>
          <p:nvPr/>
        </p:nvSpPr>
        <p:spPr>
          <a:xfrm flipH="1">
            <a:off x="1010525" y="3074575"/>
            <a:ext cx="4061700" cy="803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Unlike a 401 Unauthorized response, authenticating will make no difference.</a:t>
            </a:r>
            <a:endParaRPr/>
          </a:p>
        </p:txBody>
      </p:sp>
      <p:sp>
        <p:nvSpPr>
          <p:cNvPr id="291" name="Google Shape;291;p37"/>
          <p:cNvSpPr txBox="1"/>
          <p:nvPr/>
        </p:nvSpPr>
        <p:spPr>
          <a:xfrm>
            <a:off x="787925" y="1237700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403 FORBIDDEN</a:t>
            </a:r>
            <a:endParaRPr b="1" sz="1900"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7"/>
          <p:cNvSpPr txBox="1"/>
          <p:nvPr/>
        </p:nvSpPr>
        <p:spPr>
          <a:xfrm flipH="1">
            <a:off x="5678750" y="16228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403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 flipH="1">
            <a:off x="5781950" y="3270263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FORBIDDEN</a:t>
            </a:r>
            <a:endParaRPr b="1"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4572000" y="2166800"/>
            <a:ext cx="3982200" cy="873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has not found anything matching the Request-URI.</a:t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 flipH="1">
            <a:off x="4572046" y="3221516"/>
            <a:ext cx="3981900" cy="977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status code is commonly used when the server does not wish to reveal exactly why the request has been refused</a:t>
            </a:r>
            <a:endParaRPr sz="1300"/>
          </a:p>
        </p:txBody>
      </p:sp>
      <p:sp>
        <p:nvSpPr>
          <p:cNvPr id="302" name="Google Shape;302;p38"/>
          <p:cNvSpPr txBox="1"/>
          <p:nvPr/>
        </p:nvSpPr>
        <p:spPr>
          <a:xfrm>
            <a:off x="747100" y="1208175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404 NOT FOUND</a:t>
            </a:r>
            <a:endParaRPr b="1" sz="1900"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8"/>
          <p:cNvSpPr txBox="1"/>
          <p:nvPr/>
        </p:nvSpPr>
        <p:spPr>
          <a:xfrm flipH="1">
            <a:off x="1267425" y="18756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404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 flipH="1">
            <a:off x="1370625" y="3523063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NOT FOUND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1010325" y="2074175"/>
            <a:ext cx="4062000" cy="86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Indicates that the request could not be processed because of conflict in the request, such as an edit conflict.</a:t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 flipH="1">
            <a:off x="1010525" y="3147339"/>
            <a:ext cx="4061700" cy="86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body SHOULD include enough information for the user to recognize the source of the conflict.</a:t>
            </a:r>
            <a:endParaRPr sz="1300"/>
          </a:p>
        </p:txBody>
      </p:sp>
      <p:sp>
        <p:nvSpPr>
          <p:cNvPr id="313" name="Google Shape;313;p39"/>
          <p:cNvSpPr txBox="1"/>
          <p:nvPr/>
        </p:nvSpPr>
        <p:spPr>
          <a:xfrm>
            <a:off x="787925" y="1237700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409 CONFLICT</a:t>
            </a:r>
            <a:endParaRPr b="1" sz="1900"/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9"/>
          <p:cNvSpPr txBox="1"/>
          <p:nvPr/>
        </p:nvSpPr>
        <p:spPr>
          <a:xfrm flipH="1">
            <a:off x="5678750" y="16228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409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 flipH="1">
            <a:off x="5781950" y="3270263"/>
            <a:ext cx="2528700" cy="738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CONFLICT</a:t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4398500" y="2166800"/>
            <a:ext cx="4155600" cy="99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Indicates that the resource requested is no longer available and will not be available again.</a:t>
            </a:r>
            <a:endParaRPr/>
          </a:p>
        </p:txBody>
      </p:sp>
      <p:sp>
        <p:nvSpPr>
          <p:cNvPr id="323" name="Google Shape;323;p40"/>
          <p:cNvSpPr/>
          <p:nvPr/>
        </p:nvSpPr>
        <p:spPr>
          <a:xfrm flipH="1">
            <a:off x="4398635" y="3363341"/>
            <a:ext cx="4155300" cy="110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should be used when a resource has been intentionally removed and the resource should be purged.</a:t>
            </a:r>
            <a:endParaRPr sz="1300"/>
          </a:p>
        </p:txBody>
      </p:sp>
      <p:sp>
        <p:nvSpPr>
          <p:cNvPr id="324" name="Google Shape;324;p40"/>
          <p:cNvSpPr txBox="1"/>
          <p:nvPr/>
        </p:nvSpPr>
        <p:spPr>
          <a:xfrm>
            <a:off x="747100" y="1208175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410 GONE</a:t>
            </a:r>
            <a:endParaRPr b="1" sz="1900"/>
          </a:p>
        </p:txBody>
      </p:sp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0"/>
          <p:cNvSpPr txBox="1"/>
          <p:nvPr/>
        </p:nvSpPr>
        <p:spPr>
          <a:xfrm flipH="1">
            <a:off x="1267425" y="1685163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410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327" name="Google Shape;327;p40"/>
          <p:cNvSpPr txBox="1"/>
          <p:nvPr/>
        </p:nvSpPr>
        <p:spPr>
          <a:xfrm flipH="1">
            <a:off x="1370625" y="3332588"/>
            <a:ext cx="2528700" cy="11391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1"/>
                </a:solidFill>
              </a:rPr>
              <a:t>GONE</a:t>
            </a:r>
            <a:endParaRPr b="1" sz="6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62925" y="445025"/>
            <a:ext cx="8169300" cy="87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 Are HTTP Status Codes?</a:t>
            </a:r>
            <a:endParaRPr sz="39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50" y="1366875"/>
            <a:ext cx="5112900" cy="2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852200" y="4293225"/>
            <a:ext cx="54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people communicating through natural language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662975" y="445000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Frequently Used HTTPS Status Codes</a:t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1010325" y="2074175"/>
            <a:ext cx="4062000" cy="86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encountered an unexpected condition which prevented it from fulfilling the request.</a:t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 flipH="1">
            <a:off x="1010525" y="3147339"/>
            <a:ext cx="4061700" cy="86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catch-all error when the server-side throws an exception.</a:t>
            </a:r>
            <a:endParaRPr sz="1300"/>
          </a:p>
        </p:txBody>
      </p:sp>
      <p:sp>
        <p:nvSpPr>
          <p:cNvPr id="335" name="Google Shape;335;p41"/>
          <p:cNvSpPr txBox="1"/>
          <p:nvPr/>
        </p:nvSpPr>
        <p:spPr>
          <a:xfrm>
            <a:off x="787925" y="1237700"/>
            <a:ext cx="7919400" cy="477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500 INTERNAL SERVER ERROR</a:t>
            </a:r>
            <a:endParaRPr b="1" sz="1900"/>
          </a:p>
        </p:txBody>
      </p:sp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1"/>
          <p:cNvSpPr txBox="1"/>
          <p:nvPr/>
        </p:nvSpPr>
        <p:spPr>
          <a:xfrm flipH="1">
            <a:off x="5678750" y="16228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500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338" name="Google Shape;338;p41"/>
          <p:cNvSpPr txBox="1"/>
          <p:nvPr/>
        </p:nvSpPr>
        <p:spPr>
          <a:xfrm flipH="1">
            <a:off x="5781950" y="3270263"/>
            <a:ext cx="2528700" cy="80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INTERNAL SERVER ERROR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Facts About HTTP Status Codes</a:t>
            </a:r>
            <a:endParaRPr sz="5800"/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2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Fact - 1</a:t>
            </a:r>
            <a:endParaRPr sz="7200"/>
          </a:p>
        </p:txBody>
      </p:sp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1000050" y="2014250"/>
            <a:ext cx="6909000" cy="557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WHY </a:t>
            </a:r>
            <a:r>
              <a:rPr b="0" lang="en">
                <a:solidFill>
                  <a:srgbClr val="1AB535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304 Not Modified</a:t>
            </a:r>
            <a:r>
              <a:rPr b="0" lang="en">
                <a:solidFill>
                  <a:srgbClr val="3876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b="0" lang="en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is A Redirectional Status Code?</a:t>
            </a:r>
            <a:endParaRPr b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175" y="3204500"/>
            <a:ext cx="1414750" cy="18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8" y="81225"/>
            <a:ext cx="2326826" cy="23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762" y="2280050"/>
            <a:ext cx="2097625" cy="20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213" y="2193750"/>
            <a:ext cx="1969625" cy="19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836825" y="4163375"/>
            <a:ext cx="19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Browser</a:t>
            </a:r>
            <a:endParaRPr sz="1700"/>
          </a:p>
        </p:txBody>
      </p:sp>
      <p:sp>
        <p:nvSpPr>
          <p:cNvPr id="373" name="Google Shape;373;p45"/>
          <p:cNvSpPr txBox="1"/>
          <p:nvPr/>
        </p:nvSpPr>
        <p:spPr>
          <a:xfrm>
            <a:off x="6438738" y="4408725"/>
            <a:ext cx="19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Local Cache</a:t>
            </a:r>
            <a:endParaRPr sz="1700"/>
          </a:p>
        </p:txBody>
      </p:sp>
      <p:sp>
        <p:nvSpPr>
          <p:cNvPr id="374" name="Google Shape;374;p45"/>
          <p:cNvSpPr txBox="1"/>
          <p:nvPr/>
        </p:nvSpPr>
        <p:spPr>
          <a:xfrm>
            <a:off x="3673538" y="2408450"/>
            <a:ext cx="19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Server</a:t>
            </a:r>
            <a:endParaRPr sz="1700"/>
          </a:p>
        </p:txBody>
      </p:sp>
      <p:cxnSp>
        <p:nvCxnSpPr>
          <p:cNvPr id="375" name="Google Shape;375;p45"/>
          <p:cNvCxnSpPr>
            <a:stCxn id="371" idx="0"/>
          </p:cNvCxnSpPr>
          <p:nvPr/>
        </p:nvCxnSpPr>
        <p:spPr>
          <a:xfrm rot="-5400000">
            <a:off x="2416225" y="629850"/>
            <a:ext cx="1040700" cy="2087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5"/>
          <p:cNvCxnSpPr>
            <a:endCxn id="370" idx="0"/>
          </p:cNvCxnSpPr>
          <p:nvPr/>
        </p:nvCxnSpPr>
        <p:spPr>
          <a:xfrm>
            <a:off x="5480275" y="1163450"/>
            <a:ext cx="2007300" cy="11166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5"/>
          <p:cNvSpPr txBox="1"/>
          <p:nvPr/>
        </p:nvSpPr>
        <p:spPr>
          <a:xfrm rot="-1258565">
            <a:off x="1750451" y="1059895"/>
            <a:ext cx="1968556" cy="369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Conditional Request</a:t>
            </a:r>
            <a:endParaRPr sz="1200"/>
          </a:p>
        </p:txBody>
      </p:sp>
      <p:sp>
        <p:nvSpPr>
          <p:cNvPr id="378" name="Google Shape;378;p45"/>
          <p:cNvSpPr txBox="1"/>
          <p:nvPr/>
        </p:nvSpPr>
        <p:spPr>
          <a:xfrm rot="1426538">
            <a:off x="5565752" y="1167627"/>
            <a:ext cx="2503248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Redirects ( If condition fulfilled)</a:t>
            </a:r>
            <a:endParaRPr sz="1200"/>
          </a:p>
        </p:txBody>
      </p:sp>
      <p:cxnSp>
        <p:nvCxnSpPr>
          <p:cNvPr id="379" name="Google Shape;379;p45"/>
          <p:cNvCxnSpPr>
            <a:endCxn id="371" idx="3"/>
          </p:cNvCxnSpPr>
          <p:nvPr/>
        </p:nvCxnSpPr>
        <p:spPr>
          <a:xfrm flipH="1">
            <a:off x="2877837" y="2265662"/>
            <a:ext cx="1316700" cy="912900"/>
          </a:xfrm>
          <a:prstGeom prst="curvedConnector3">
            <a:avLst>
              <a:gd fmla="val 1008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5"/>
          <p:cNvSpPr txBox="1"/>
          <p:nvPr/>
        </p:nvSpPr>
        <p:spPr>
          <a:xfrm rot="-1258250">
            <a:off x="3061900" y="2871906"/>
            <a:ext cx="1813951" cy="738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Returns updated content with 200 OK status code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Fact - 2</a:t>
            </a:r>
            <a:endParaRPr sz="7200"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6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00" y="3163675"/>
            <a:ext cx="1414750" cy="18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/>
        </p:nvSpPr>
        <p:spPr>
          <a:xfrm>
            <a:off x="979725" y="826625"/>
            <a:ext cx="3418800" cy="153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404 Not Found </a:t>
            </a:r>
            <a:r>
              <a:rPr lang="en" sz="2200">
                <a:latin typeface="Comfortaa Medium"/>
                <a:ea typeface="Comfortaa Medium"/>
                <a:cs typeface="Comfortaa Medium"/>
                <a:sym typeface="Comfortaa Medium"/>
              </a:rPr>
              <a:t>Represents the entered URL does not exists.</a:t>
            </a:r>
            <a:endParaRPr sz="2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4846850" y="826625"/>
            <a:ext cx="3418800" cy="153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410 Gone</a:t>
            </a:r>
            <a:r>
              <a:rPr lang="en" sz="22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22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 Medium"/>
                <a:ea typeface="Comfortaa Medium"/>
                <a:cs typeface="Comfortaa Medium"/>
                <a:sym typeface="Comfortaa Medium"/>
              </a:rPr>
              <a:t>Represents the entered URL no longer exists.</a:t>
            </a:r>
            <a:endParaRPr sz="2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1704350" y="2571750"/>
            <a:ext cx="6429300" cy="1539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Why do we need a different code for an almost same thing?</a:t>
            </a:r>
            <a:endParaRPr b="0" sz="32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5" y="2219150"/>
            <a:ext cx="3501126" cy="28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/>
        </p:nvSpPr>
        <p:spPr>
          <a:xfrm>
            <a:off x="4276075" y="813175"/>
            <a:ext cx="4653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User Satisfaction Matters!</a:t>
            </a:r>
            <a:endParaRPr sz="6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263" y="601425"/>
            <a:ext cx="3107824" cy="22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887825" y="2898300"/>
            <a:ext cx="7286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Lexend Medium"/>
                <a:ea typeface="Lexend Medium"/>
                <a:cs typeface="Lexend Medium"/>
                <a:sym typeface="Lexend Medium"/>
              </a:rPr>
              <a:t>Different Client Error Codes Help in Case of Search Engine Optimization.</a:t>
            </a:r>
            <a:endParaRPr sz="31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662925" y="445025"/>
            <a:ext cx="8169300" cy="87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 Are HTTP Status Codes?</a:t>
            </a:r>
            <a:endParaRPr sz="39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200" y="1234200"/>
            <a:ext cx="2919375" cy="29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563575" y="4153575"/>
            <a:ext cx="43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Communicating Through Gesture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 b="3809" l="0" r="0" t="0"/>
          <a:stretch/>
        </p:blipFill>
        <p:spPr>
          <a:xfrm>
            <a:off x="861550" y="867450"/>
            <a:ext cx="4154725" cy="331674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5204725" y="1417625"/>
            <a:ext cx="3602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Helps search engine to remove the URL from search results.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Makes the user experience smoother.</a:t>
            </a:r>
            <a:endParaRPr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Confusion Between Status Codes</a:t>
            </a:r>
            <a:endParaRPr sz="6200"/>
          </a:p>
        </p:txBody>
      </p: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1</a:t>
            </a:r>
            <a:r>
              <a:rPr lang="en" sz="6200"/>
              <a:t> </a:t>
            </a:r>
            <a:endParaRPr sz="6200"/>
          </a:p>
        </p:txBody>
      </p:sp>
      <p:sp>
        <p:nvSpPr>
          <p:cNvPr id="440" name="Google Shape;4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4"/>
          <p:cNvPicPr preferRelativeResize="0"/>
          <p:nvPr/>
        </p:nvPicPr>
        <p:blipFill rotWithShape="1">
          <a:blip r:embed="rId3">
            <a:alphaModFix/>
          </a:blip>
          <a:srcRect b="18720" l="6719" r="11239" t="15107"/>
          <a:stretch/>
        </p:blipFill>
        <p:spPr>
          <a:xfrm>
            <a:off x="938900" y="193700"/>
            <a:ext cx="6584351" cy="3406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4"/>
          <p:cNvSpPr txBox="1"/>
          <p:nvPr/>
        </p:nvSpPr>
        <p:spPr>
          <a:xfrm>
            <a:off x="1808250" y="3439225"/>
            <a:ext cx="571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Which error message should be sent in case of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Facebook account deactivation and deletion?</a:t>
            </a:r>
            <a:endParaRPr b="1" sz="1900"/>
          </a:p>
        </p:txBody>
      </p:sp>
      <p:sp>
        <p:nvSpPr>
          <p:cNvPr id="450" name="Google Shape;45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061350"/>
            <a:ext cx="2255375" cy="22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 txBox="1"/>
          <p:nvPr/>
        </p:nvSpPr>
        <p:spPr>
          <a:xfrm>
            <a:off x="1173600" y="3204475"/>
            <a:ext cx="29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Deactivated means the profile is temporarily hidden. It may get back anytime.</a:t>
            </a:r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975" y="1188913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/>
        </p:nvSpPr>
        <p:spPr>
          <a:xfrm>
            <a:off x="5107825" y="3204475"/>
            <a:ext cx="29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means the profile is deleted forever. It can not be restored any more.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6"/>
          <p:cNvSpPr txBox="1"/>
          <p:nvPr/>
        </p:nvSpPr>
        <p:spPr>
          <a:xfrm flipH="1">
            <a:off x="1757275" y="1417113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404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466" name="Google Shape;466;p56"/>
          <p:cNvSpPr txBox="1"/>
          <p:nvPr/>
        </p:nvSpPr>
        <p:spPr>
          <a:xfrm flipH="1">
            <a:off x="1860475" y="3064538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NOT FOUND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467" name="Google Shape;467;p56"/>
          <p:cNvSpPr txBox="1"/>
          <p:nvPr/>
        </p:nvSpPr>
        <p:spPr>
          <a:xfrm flipH="1">
            <a:off x="5074025" y="141712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410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468" name="Google Shape;468;p56"/>
          <p:cNvSpPr txBox="1"/>
          <p:nvPr/>
        </p:nvSpPr>
        <p:spPr>
          <a:xfrm flipH="1">
            <a:off x="5177225" y="3064550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GONE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1236775" y="1082525"/>
            <a:ext cx="377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DEACTIVATION</a:t>
            </a:r>
            <a:endParaRPr sz="1900"/>
          </a:p>
        </p:txBody>
      </p:sp>
      <p:sp>
        <p:nvSpPr>
          <p:cNvPr id="470" name="Google Shape;470;p56"/>
          <p:cNvSpPr txBox="1"/>
          <p:nvPr/>
        </p:nvSpPr>
        <p:spPr>
          <a:xfrm>
            <a:off x="4624950" y="1086763"/>
            <a:ext cx="377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DELETION</a:t>
            </a:r>
            <a:endParaRPr sz="1900"/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650" y="10108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900" y="10509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2</a:t>
            </a:r>
            <a:r>
              <a:rPr lang="en" sz="6200"/>
              <a:t> </a:t>
            </a:r>
            <a:endParaRPr sz="6200"/>
          </a:p>
        </p:txBody>
      </p:sp>
      <p:sp>
        <p:nvSpPr>
          <p:cNvPr id="478" name="Google Shape;47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7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58"/>
          <p:cNvPicPr preferRelativeResize="0"/>
          <p:nvPr/>
        </p:nvPicPr>
        <p:blipFill rotWithShape="1">
          <a:blip r:embed="rId3">
            <a:alphaModFix/>
          </a:blip>
          <a:srcRect b="22631" l="25981" r="26527" t="26975"/>
          <a:stretch/>
        </p:blipFill>
        <p:spPr>
          <a:xfrm>
            <a:off x="2811638" y="591925"/>
            <a:ext cx="3429025" cy="20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 txBox="1"/>
          <p:nvPr/>
        </p:nvSpPr>
        <p:spPr>
          <a:xfrm>
            <a:off x="749575" y="2816650"/>
            <a:ext cx="78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What should be the response code in case user </a:t>
            </a:r>
            <a:r>
              <a:rPr lang="en" sz="30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not</a:t>
            </a: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 enter the credentials?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/>
        </p:nvSpPr>
        <p:spPr>
          <a:xfrm>
            <a:off x="3267675" y="1288450"/>
            <a:ext cx="273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Correct</a:t>
            </a:r>
            <a:endParaRPr b="1" sz="2100"/>
          </a:p>
        </p:txBody>
      </p:sp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59"/>
          <p:cNvSpPr txBox="1"/>
          <p:nvPr/>
        </p:nvSpPr>
        <p:spPr>
          <a:xfrm flipH="1">
            <a:off x="3267675" y="16817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401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496" name="Google Shape;496;p59"/>
          <p:cNvSpPr txBox="1"/>
          <p:nvPr/>
        </p:nvSpPr>
        <p:spPr>
          <a:xfrm flipH="1">
            <a:off x="3370850" y="3329175"/>
            <a:ext cx="2446200" cy="523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UNAUTHORIZED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497" name="Google Shape;4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775" y="12680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60"/>
          <p:cNvPicPr preferRelativeResize="0"/>
          <p:nvPr/>
        </p:nvPicPr>
        <p:blipFill rotWithShape="1">
          <a:blip r:embed="rId3">
            <a:alphaModFix/>
          </a:blip>
          <a:srcRect b="30545" l="11457" r="11695" t="28254"/>
          <a:stretch/>
        </p:blipFill>
        <p:spPr>
          <a:xfrm>
            <a:off x="2928950" y="785825"/>
            <a:ext cx="3286125" cy="17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0"/>
          <p:cNvSpPr txBox="1"/>
          <p:nvPr/>
        </p:nvSpPr>
        <p:spPr>
          <a:xfrm>
            <a:off x="749575" y="2816650"/>
            <a:ext cx="78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What should be the response code in case user enters </a:t>
            </a:r>
            <a:r>
              <a:rPr lang="en" sz="30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 credentials?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575" y="1131575"/>
            <a:ext cx="2234975" cy="2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776" y="1396900"/>
            <a:ext cx="1806350" cy="18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755274" y="3284900"/>
            <a:ext cx="18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Browser</a:t>
            </a:r>
            <a:endParaRPr b="1" sz="1800"/>
          </a:p>
        </p:txBody>
      </p:sp>
      <p:sp>
        <p:nvSpPr>
          <p:cNvPr id="96" name="Google Shape;96;p16"/>
          <p:cNvSpPr txBox="1"/>
          <p:nvPr/>
        </p:nvSpPr>
        <p:spPr>
          <a:xfrm>
            <a:off x="5174099" y="3284900"/>
            <a:ext cx="18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Server</a:t>
            </a:r>
            <a:endParaRPr b="1" sz="1800"/>
          </a:p>
        </p:txBody>
      </p:sp>
      <p:sp>
        <p:nvSpPr>
          <p:cNvPr id="97" name="Google Shape;97;p16"/>
          <p:cNvSpPr/>
          <p:nvPr/>
        </p:nvSpPr>
        <p:spPr>
          <a:xfrm>
            <a:off x="2643200" y="240757"/>
            <a:ext cx="3582075" cy="990000"/>
          </a:xfrm>
          <a:custGeom>
            <a:rect b="b" l="l" r="r" t="t"/>
            <a:pathLst>
              <a:path extrusionOk="0" h="39600" w="143283">
                <a:moveTo>
                  <a:pt x="0" y="37559"/>
                </a:moveTo>
                <a:cubicBezTo>
                  <a:pt x="11634" y="31300"/>
                  <a:pt x="45925" y="-337"/>
                  <a:pt x="69805" y="3"/>
                </a:cubicBezTo>
                <a:cubicBezTo>
                  <a:pt x="93686" y="343"/>
                  <a:pt x="131037" y="33001"/>
                  <a:pt x="143283" y="3960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98" name="Google Shape;98;p16"/>
          <p:cNvSpPr txBox="1"/>
          <p:nvPr/>
        </p:nvSpPr>
        <p:spPr>
          <a:xfrm>
            <a:off x="3786238" y="551100"/>
            <a:ext cx="12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Communicating</a:t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/>
        </p:nvSpPr>
        <p:spPr>
          <a:xfrm>
            <a:off x="3204450" y="655725"/>
            <a:ext cx="273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Correct</a:t>
            </a:r>
            <a:endParaRPr b="1" sz="2100"/>
          </a:p>
        </p:txBody>
      </p:sp>
      <p:sp>
        <p:nvSpPr>
          <p:cNvPr id="510" name="Google Shape;51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1"/>
          <p:cNvSpPr txBox="1"/>
          <p:nvPr/>
        </p:nvSpPr>
        <p:spPr>
          <a:xfrm flipH="1">
            <a:off x="3112600" y="8244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401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512" name="Google Shape;512;p61"/>
          <p:cNvSpPr txBox="1"/>
          <p:nvPr/>
        </p:nvSpPr>
        <p:spPr>
          <a:xfrm flipH="1">
            <a:off x="3215775" y="2471925"/>
            <a:ext cx="2446200" cy="523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UNAUTHORIZED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550" y="6353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1"/>
          <p:cNvSpPr txBox="1"/>
          <p:nvPr/>
        </p:nvSpPr>
        <p:spPr>
          <a:xfrm>
            <a:off x="1040950" y="3408600"/>
            <a:ext cx="735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User should be presented the entity that was given in the response.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62"/>
          <p:cNvPicPr preferRelativeResize="0"/>
          <p:nvPr/>
        </p:nvPicPr>
        <p:blipFill rotWithShape="1">
          <a:blip r:embed="rId3">
            <a:alphaModFix/>
          </a:blip>
          <a:srcRect b="9819" l="4787" r="4533" t="2584"/>
          <a:stretch/>
        </p:blipFill>
        <p:spPr>
          <a:xfrm>
            <a:off x="1969650" y="530700"/>
            <a:ext cx="5306775" cy="3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/>
        </p:nvSpPr>
        <p:spPr>
          <a:xfrm>
            <a:off x="1829650" y="4032475"/>
            <a:ext cx="58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Relevant</a:t>
            </a:r>
            <a:r>
              <a:rPr b="1" lang="en" sz="2400"/>
              <a:t> Response</a:t>
            </a:r>
            <a:endParaRPr b="1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3</a:t>
            </a:r>
            <a:r>
              <a:rPr lang="en" sz="6200"/>
              <a:t> </a:t>
            </a:r>
            <a:endParaRPr sz="6200"/>
          </a:p>
        </p:txBody>
      </p:sp>
      <p:sp>
        <p:nvSpPr>
          <p:cNvPr id="527" name="Google Shape;52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sp>
        <p:nvSpPr>
          <p:cNvPr id="536" name="Google Shape;536;p64"/>
          <p:cNvSpPr txBox="1"/>
          <p:nvPr/>
        </p:nvSpPr>
        <p:spPr>
          <a:xfrm>
            <a:off x="1121700" y="3520875"/>
            <a:ext cx="735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Which status code should be returned here?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7" name="Google Shape;5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050" y="452500"/>
            <a:ext cx="2796950" cy="30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425" y="725988"/>
            <a:ext cx="2521400" cy="2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5"/>
          <p:cNvSpPr txBox="1"/>
          <p:nvPr/>
        </p:nvSpPr>
        <p:spPr>
          <a:xfrm flipH="1">
            <a:off x="3204450" y="14961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403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545" name="Google Shape;545;p65"/>
          <p:cNvSpPr txBox="1"/>
          <p:nvPr/>
        </p:nvSpPr>
        <p:spPr>
          <a:xfrm flipH="1">
            <a:off x="3307650" y="3143563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FORBIDDEN</a:t>
            </a:r>
            <a:endParaRPr b="1" sz="3100">
              <a:solidFill>
                <a:schemeClr val="lt1"/>
              </a:solidFill>
            </a:endParaRPr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0" y="10682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5"/>
          <p:cNvSpPr txBox="1"/>
          <p:nvPr/>
        </p:nvSpPr>
        <p:spPr>
          <a:xfrm>
            <a:off x="3811775" y="1034800"/>
            <a:ext cx="18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Correct</a:t>
            </a:r>
            <a:endParaRPr b="1" sz="2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4</a:t>
            </a:r>
            <a:r>
              <a:rPr lang="en" sz="6200"/>
              <a:t> </a:t>
            </a:r>
            <a:endParaRPr sz="6200"/>
          </a:p>
        </p:txBody>
      </p:sp>
      <p:sp>
        <p:nvSpPr>
          <p:cNvPr id="553" name="Google Shape;55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66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6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6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67"/>
          <p:cNvPicPr preferRelativeResize="0"/>
          <p:nvPr/>
        </p:nvPicPr>
        <p:blipFill rotWithShape="1">
          <a:blip r:embed="rId3">
            <a:alphaModFix/>
          </a:blip>
          <a:srcRect b="0" l="0" r="0" t="3175"/>
          <a:stretch/>
        </p:blipFill>
        <p:spPr>
          <a:xfrm>
            <a:off x="1567275" y="158350"/>
            <a:ext cx="2721775" cy="46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7"/>
          <p:cNvSpPr txBox="1"/>
          <p:nvPr/>
        </p:nvSpPr>
        <p:spPr>
          <a:xfrm>
            <a:off x="4456225" y="1478900"/>
            <a:ext cx="4287000" cy="2647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b="1" lang="en" sz="2000"/>
              <a:t>Correct User ID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b="1" lang="en" sz="2000"/>
              <a:t>Correct Password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b="1" lang="en" sz="2000"/>
              <a:t>App Access Denied Due to Maintenance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b="1" lang="en" sz="2000"/>
              <a:t>Usable through *247#</a:t>
            </a:r>
            <a:endParaRPr b="1" sz="2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8"/>
          <p:cNvSpPr txBox="1"/>
          <p:nvPr/>
        </p:nvSpPr>
        <p:spPr>
          <a:xfrm flipH="1">
            <a:off x="5031250" y="1514150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403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570" name="Google Shape;570;p68"/>
          <p:cNvSpPr txBox="1"/>
          <p:nvPr/>
        </p:nvSpPr>
        <p:spPr>
          <a:xfrm flipH="1">
            <a:off x="5134450" y="3161575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FORBIDDEN</a:t>
            </a:r>
            <a:endParaRPr b="1" sz="3100">
              <a:solidFill>
                <a:schemeClr val="lt1"/>
              </a:solidFill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773" y="1259725"/>
            <a:ext cx="431099" cy="4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8"/>
          <p:cNvSpPr txBox="1"/>
          <p:nvPr/>
        </p:nvSpPr>
        <p:spPr>
          <a:xfrm>
            <a:off x="5444538" y="1259725"/>
            <a:ext cx="20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Should be Sent</a:t>
            </a:r>
            <a:endParaRPr b="1" sz="1600"/>
          </a:p>
        </p:txBody>
      </p:sp>
      <p:sp>
        <p:nvSpPr>
          <p:cNvPr id="573" name="Google Shape;573;p68"/>
          <p:cNvSpPr txBox="1"/>
          <p:nvPr/>
        </p:nvSpPr>
        <p:spPr>
          <a:xfrm flipH="1">
            <a:off x="1264775" y="15141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500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574" name="Google Shape;574;p68"/>
          <p:cNvSpPr txBox="1"/>
          <p:nvPr/>
        </p:nvSpPr>
        <p:spPr>
          <a:xfrm flipH="1">
            <a:off x="1367975" y="3161563"/>
            <a:ext cx="2528700" cy="66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Server Error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575" name="Google Shape;575;p68"/>
          <p:cNvSpPr txBox="1"/>
          <p:nvPr/>
        </p:nvSpPr>
        <p:spPr>
          <a:xfrm>
            <a:off x="1847213" y="1267525"/>
            <a:ext cx="202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Should Not be Sent</a:t>
            </a:r>
            <a:endParaRPr b="1" sz="1500"/>
          </a:p>
        </p:txBody>
      </p:sp>
      <p:pic>
        <p:nvPicPr>
          <p:cNvPr id="576" name="Google Shape;5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650" y="1259725"/>
            <a:ext cx="4311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5</a:t>
            </a:r>
            <a:r>
              <a:rPr lang="en" sz="6200"/>
              <a:t> </a:t>
            </a:r>
            <a:endParaRPr sz="6200"/>
          </a:p>
        </p:txBody>
      </p:sp>
      <p:sp>
        <p:nvSpPr>
          <p:cNvPr id="582" name="Google Shape;58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69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9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9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>
            <p:ph type="title"/>
          </p:nvPr>
        </p:nvSpPr>
        <p:spPr>
          <a:xfrm>
            <a:off x="1561350" y="2075600"/>
            <a:ext cx="6909000" cy="557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What if we want to hide the actual </a:t>
            </a:r>
            <a:r>
              <a:rPr b="0" lang="en">
                <a:solidFill>
                  <a:srgbClr val="CC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error </a:t>
            </a:r>
            <a:r>
              <a:rPr b="0" lang="en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reason to the user?</a:t>
            </a:r>
            <a:endParaRPr b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1" name="Google Shape;59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050"/>
            <a:ext cx="1771134" cy="226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662925" y="445025"/>
            <a:ext cx="8169300" cy="871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 Are HTTP Status Codes?</a:t>
            </a:r>
            <a:endParaRPr sz="390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62975" y="1408350"/>
            <a:ext cx="3858000" cy="3140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★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When you visit a website, your browser sends a request to the site’s server, and the server then responds to the browser’s request with a three-digit code: the HTTP status code.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00" y="1254163"/>
            <a:ext cx="3327621" cy="34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25" y="468750"/>
            <a:ext cx="3566009" cy="26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1"/>
          <p:cNvSpPr txBox="1"/>
          <p:nvPr/>
        </p:nvSpPr>
        <p:spPr>
          <a:xfrm>
            <a:off x="463675" y="3143250"/>
            <a:ext cx="80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prevent Brute force attack server may</a:t>
            </a: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not wish to let the client know about authentication refusal.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2"/>
          <p:cNvSpPr txBox="1"/>
          <p:nvPr/>
        </p:nvSpPr>
        <p:spPr>
          <a:xfrm flipH="1">
            <a:off x="3348550" y="169722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404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606" name="Google Shape;606;p72"/>
          <p:cNvSpPr txBox="1"/>
          <p:nvPr/>
        </p:nvSpPr>
        <p:spPr>
          <a:xfrm flipH="1">
            <a:off x="3390500" y="3344650"/>
            <a:ext cx="2528700" cy="538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NOT FOUND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3847425" y="1181075"/>
            <a:ext cx="21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used.</a:t>
            </a:r>
            <a:endParaRPr sz="2400"/>
          </a:p>
        </p:txBody>
      </p:sp>
      <p:pic>
        <p:nvPicPr>
          <p:cNvPr id="608" name="Google Shape;6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075" y="1076630"/>
            <a:ext cx="763023" cy="76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6</a:t>
            </a:r>
            <a:r>
              <a:rPr lang="en" sz="6200"/>
              <a:t> </a:t>
            </a:r>
            <a:endParaRPr sz="6200"/>
          </a:p>
        </p:txBody>
      </p:sp>
      <p:sp>
        <p:nvSpPr>
          <p:cNvPr id="614" name="Google Shape;61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7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74"/>
          <p:cNvPicPr preferRelativeResize="0"/>
          <p:nvPr/>
        </p:nvPicPr>
        <p:blipFill rotWithShape="1">
          <a:blip r:embed="rId3">
            <a:alphaModFix/>
          </a:blip>
          <a:srcRect b="14762" l="16613" r="16613" t="14769"/>
          <a:stretch/>
        </p:blipFill>
        <p:spPr>
          <a:xfrm>
            <a:off x="3724950" y="520500"/>
            <a:ext cx="2011569" cy="21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/>
        </p:nvSpPr>
        <p:spPr>
          <a:xfrm>
            <a:off x="379350" y="2755450"/>
            <a:ext cx="8093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entered a URL that does not exist in the server.</a:t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docs.facebook.com</a:t>
            </a:r>
            <a:endParaRPr i="1" sz="22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25" y="1991950"/>
            <a:ext cx="2432775" cy="341681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5"/>
          <p:cNvSpPr/>
          <p:nvPr/>
        </p:nvSpPr>
        <p:spPr>
          <a:xfrm rot="1702514">
            <a:off x="4704729" y="1122527"/>
            <a:ext cx="2735226" cy="153063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500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Internal Server Error</a:t>
            </a:r>
            <a:endParaRPr b="1" sz="2000"/>
          </a:p>
        </p:txBody>
      </p:sp>
      <p:sp>
        <p:nvSpPr>
          <p:cNvPr id="632" name="Google Shape;632;p75"/>
          <p:cNvSpPr/>
          <p:nvPr/>
        </p:nvSpPr>
        <p:spPr>
          <a:xfrm flipH="1" rot="-1081685">
            <a:off x="1773548" y="1053631"/>
            <a:ext cx="2818894" cy="150484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4</a:t>
            </a:r>
            <a:r>
              <a:rPr b="1" lang="en" sz="2000"/>
              <a:t>00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BAD REQUEST</a:t>
            </a:r>
            <a:endParaRPr b="1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76"/>
          <p:cNvSpPr txBox="1"/>
          <p:nvPr/>
        </p:nvSpPr>
        <p:spPr>
          <a:xfrm>
            <a:off x="1204225" y="816425"/>
            <a:ext cx="404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No error in server.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Server Received the request.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The </a:t>
            </a:r>
            <a:r>
              <a:rPr lang="en" sz="2100"/>
              <a:t>request</a:t>
            </a:r>
            <a:r>
              <a:rPr lang="en" sz="2100"/>
              <a:t> was not understood by the server.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User should not repeat the request again.</a:t>
            </a:r>
            <a:endParaRPr sz="2100"/>
          </a:p>
        </p:txBody>
      </p:sp>
      <p:sp>
        <p:nvSpPr>
          <p:cNvPr id="639" name="Google Shape;639;p76"/>
          <p:cNvSpPr txBox="1"/>
          <p:nvPr/>
        </p:nvSpPr>
        <p:spPr>
          <a:xfrm flipH="1">
            <a:off x="5699200" y="130003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990000"/>
                </a:solidFill>
              </a:rPr>
              <a:t>400</a:t>
            </a:r>
            <a:endParaRPr b="1" sz="12000">
              <a:solidFill>
                <a:srgbClr val="990000"/>
              </a:solidFill>
            </a:endParaRPr>
          </a:p>
        </p:txBody>
      </p:sp>
      <p:sp>
        <p:nvSpPr>
          <p:cNvPr id="640" name="Google Shape;640;p76"/>
          <p:cNvSpPr txBox="1"/>
          <p:nvPr/>
        </p:nvSpPr>
        <p:spPr>
          <a:xfrm flipH="1">
            <a:off x="5802400" y="2947463"/>
            <a:ext cx="2528700" cy="569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BAD REQUEST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7</a:t>
            </a:r>
            <a:r>
              <a:rPr lang="en" sz="6200"/>
              <a:t> </a:t>
            </a:r>
            <a:endParaRPr sz="6200"/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77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7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7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 rotWithShape="1">
          <a:blip r:embed="rId3">
            <a:alphaModFix/>
          </a:blip>
          <a:srcRect b="-2364" l="0" r="-1419" t="0"/>
          <a:stretch/>
        </p:blipFill>
        <p:spPr>
          <a:xfrm>
            <a:off x="295250" y="142875"/>
            <a:ext cx="4640999" cy="4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 txBox="1"/>
          <p:nvPr/>
        </p:nvSpPr>
        <p:spPr>
          <a:xfrm>
            <a:off x="4204575" y="1094100"/>
            <a:ext cx="4572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Sending a big POST request.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The header arrived at server.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>
                <a:highlight>
                  <a:srgbClr val="D9EAD3"/>
                </a:highlight>
              </a:rPr>
              <a:t>Due to traffic http body not arrived yet.</a:t>
            </a:r>
            <a:endParaRPr sz="16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Server checked the header.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The header had no error.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What response should be returned?</a:t>
            </a:r>
            <a:endParaRPr b="1"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79"/>
          <p:cNvSpPr txBox="1"/>
          <p:nvPr/>
        </p:nvSpPr>
        <p:spPr>
          <a:xfrm flipH="1">
            <a:off x="1410275" y="13632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201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663" name="Google Shape;663;p79"/>
          <p:cNvSpPr txBox="1"/>
          <p:nvPr/>
        </p:nvSpPr>
        <p:spPr>
          <a:xfrm flipH="1">
            <a:off x="1513475" y="3010713"/>
            <a:ext cx="25287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Created</a:t>
            </a:r>
            <a:endParaRPr b="1" sz="3800">
              <a:solidFill>
                <a:schemeClr val="lt1"/>
              </a:solidFill>
            </a:endParaRPr>
          </a:p>
        </p:txBody>
      </p:sp>
      <p:pic>
        <p:nvPicPr>
          <p:cNvPr id="664" name="Google Shape;6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00" y="2892850"/>
            <a:ext cx="1284550" cy="14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9"/>
          <p:cNvSpPr txBox="1"/>
          <p:nvPr/>
        </p:nvSpPr>
        <p:spPr>
          <a:xfrm flipH="1">
            <a:off x="5287675" y="13632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D85C6"/>
                </a:solidFill>
              </a:rPr>
              <a:t>100</a:t>
            </a:r>
            <a:endParaRPr b="1" sz="12000">
              <a:solidFill>
                <a:srgbClr val="3D85C6"/>
              </a:solidFill>
            </a:endParaRPr>
          </a:p>
        </p:txBody>
      </p:sp>
      <p:sp>
        <p:nvSpPr>
          <p:cNvPr id="666" name="Google Shape;666;p79"/>
          <p:cNvSpPr txBox="1"/>
          <p:nvPr/>
        </p:nvSpPr>
        <p:spPr>
          <a:xfrm flipH="1">
            <a:off x="5390875" y="3010700"/>
            <a:ext cx="2528700" cy="769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Continue</a:t>
            </a:r>
            <a:endParaRPr b="1" sz="3800">
              <a:solidFill>
                <a:schemeClr val="lt1"/>
              </a:solidFill>
            </a:endParaRPr>
          </a:p>
        </p:txBody>
      </p:sp>
      <p:pic>
        <p:nvPicPr>
          <p:cNvPr id="667" name="Google Shape;6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173" y="952425"/>
            <a:ext cx="1435102" cy="1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80"/>
          <p:cNvSpPr txBox="1"/>
          <p:nvPr/>
        </p:nvSpPr>
        <p:spPr>
          <a:xfrm>
            <a:off x="3168275" y="1051175"/>
            <a:ext cx="5551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Saves time and bandwidth </a:t>
            </a:r>
            <a:r>
              <a:rPr lang="en" sz="4500"/>
              <a:t>usage</a:t>
            </a:r>
            <a:r>
              <a:rPr lang="en" sz="4500"/>
              <a:t> in case of errored header.</a:t>
            </a:r>
            <a:endParaRPr sz="4500"/>
          </a:p>
        </p:txBody>
      </p:sp>
      <p:pic>
        <p:nvPicPr>
          <p:cNvPr id="674" name="Google Shape;674;p80"/>
          <p:cNvPicPr preferRelativeResize="0"/>
          <p:nvPr/>
        </p:nvPicPr>
        <p:blipFill rotWithShape="1">
          <a:blip r:embed="rId3">
            <a:alphaModFix/>
          </a:blip>
          <a:srcRect b="-4525" l="0" r="0" t="0"/>
          <a:stretch/>
        </p:blipFill>
        <p:spPr>
          <a:xfrm>
            <a:off x="0" y="2387500"/>
            <a:ext cx="2700175" cy="28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Example of HTTP Status Code</a:t>
            </a:r>
            <a:endParaRPr sz="39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 flipH="1">
            <a:off x="4730500" y="1265475"/>
            <a:ext cx="4025700" cy="355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User looks ( searches ) for the URL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www.google.com</a:t>
            </a:r>
            <a:r>
              <a:rPr lang="en" sz="1500"/>
              <a:t> in the browser.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Browser requests the server to get  the content of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www.google.com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Server gets the requests and there are no error from the Browser side or Server Side. 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Thus, the server sends a response to the browser with a 200 OK status. </a:t>
            </a:r>
            <a:endParaRPr sz="1500"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00" y="1317088"/>
            <a:ext cx="3327621" cy="34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81"/>
          <p:cNvPicPr preferRelativeResize="0"/>
          <p:nvPr/>
        </p:nvPicPr>
        <p:blipFill rotWithShape="1">
          <a:blip r:embed="rId3">
            <a:alphaModFix/>
          </a:blip>
          <a:srcRect b="-2364" l="0" r="-1419" t="0"/>
          <a:stretch/>
        </p:blipFill>
        <p:spPr>
          <a:xfrm>
            <a:off x="295250" y="142875"/>
            <a:ext cx="4640999" cy="4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1"/>
          <p:cNvSpPr txBox="1"/>
          <p:nvPr/>
        </p:nvSpPr>
        <p:spPr>
          <a:xfrm>
            <a:off x="4204575" y="1094100"/>
            <a:ext cx="4572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Sending a big POST request.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Server received the whole request.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>
                <a:highlight>
                  <a:srgbClr val="D9EAD3"/>
                </a:highlight>
              </a:rPr>
              <a:t>Due to server traffic the server could not make the change yet.</a:t>
            </a:r>
            <a:endParaRPr sz="16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D9EAD3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>
                <a:highlight>
                  <a:schemeClr val="lt1"/>
                </a:highlight>
              </a:rPr>
              <a:t>It will fulfill the request once the queue is over.</a:t>
            </a:r>
            <a:endParaRPr sz="16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What response should be returned?</a:t>
            </a:r>
            <a:endParaRPr b="1"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82"/>
          <p:cNvSpPr txBox="1"/>
          <p:nvPr/>
        </p:nvSpPr>
        <p:spPr>
          <a:xfrm flipH="1">
            <a:off x="1410275" y="13632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202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688" name="Google Shape;688;p82"/>
          <p:cNvSpPr txBox="1"/>
          <p:nvPr/>
        </p:nvSpPr>
        <p:spPr>
          <a:xfrm flipH="1">
            <a:off x="1513475" y="3010713"/>
            <a:ext cx="25287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Accepted</a:t>
            </a:r>
            <a:endParaRPr b="1" sz="3800">
              <a:solidFill>
                <a:schemeClr val="lt1"/>
              </a:solidFill>
            </a:endParaRPr>
          </a:p>
        </p:txBody>
      </p:sp>
      <p:sp>
        <p:nvSpPr>
          <p:cNvPr id="689" name="Google Shape;689;p82"/>
          <p:cNvSpPr txBox="1"/>
          <p:nvPr/>
        </p:nvSpPr>
        <p:spPr>
          <a:xfrm flipH="1">
            <a:off x="5390875" y="3010700"/>
            <a:ext cx="2528700" cy="769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Continue</a:t>
            </a:r>
            <a:endParaRPr b="1" sz="3800">
              <a:solidFill>
                <a:schemeClr val="lt1"/>
              </a:solidFill>
            </a:endParaRPr>
          </a:p>
        </p:txBody>
      </p:sp>
      <p:pic>
        <p:nvPicPr>
          <p:cNvPr id="690" name="Google Shape;6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23" y="2809800"/>
            <a:ext cx="1435102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2"/>
          <p:cNvSpPr txBox="1"/>
          <p:nvPr/>
        </p:nvSpPr>
        <p:spPr>
          <a:xfrm flipH="1">
            <a:off x="5287675" y="13632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D85C6"/>
                </a:solidFill>
              </a:rPr>
              <a:t>100</a:t>
            </a:r>
            <a:endParaRPr b="1" sz="12000">
              <a:solidFill>
                <a:srgbClr val="3D85C6"/>
              </a:solidFill>
            </a:endParaRPr>
          </a:p>
        </p:txBody>
      </p:sp>
      <p:pic>
        <p:nvPicPr>
          <p:cNvPr id="692" name="Google Shape;69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3725" y="964050"/>
            <a:ext cx="1284550" cy="14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3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8</a:t>
            </a:r>
            <a:r>
              <a:rPr lang="en" sz="6200"/>
              <a:t> </a:t>
            </a:r>
            <a:endParaRPr sz="6200"/>
          </a:p>
        </p:txBody>
      </p:sp>
      <p:sp>
        <p:nvSpPr>
          <p:cNvPr id="698" name="Google Shape;698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8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7" name="Google Shape;7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" y="0"/>
            <a:ext cx="9103175" cy="50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163" y="689850"/>
            <a:ext cx="2449976" cy="2453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463675" y="3143250"/>
            <a:ext cx="80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Facebook bought the </a:t>
            </a:r>
            <a:r>
              <a:rPr b="1" lang="en" sz="2200">
                <a:solidFill>
                  <a:srgbClr val="2CA3DB"/>
                </a:solidFill>
                <a:latin typeface="Comic Sans MS"/>
                <a:ea typeface="Comic Sans MS"/>
                <a:cs typeface="Comic Sans MS"/>
                <a:sym typeface="Comic Sans MS"/>
              </a:rPr>
              <a:t>fb.com</a:t>
            </a: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domain and redirected </a:t>
            </a:r>
            <a:r>
              <a:rPr b="1" lang="en" sz="22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www.facebook.com</a:t>
            </a: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url to this domain.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86"/>
          <p:cNvSpPr txBox="1"/>
          <p:nvPr/>
        </p:nvSpPr>
        <p:spPr>
          <a:xfrm flipH="1">
            <a:off x="1420475" y="12867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301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21" name="Google Shape;721;p86"/>
          <p:cNvSpPr txBox="1"/>
          <p:nvPr/>
        </p:nvSpPr>
        <p:spPr>
          <a:xfrm flipH="1">
            <a:off x="1523675" y="2934213"/>
            <a:ext cx="2528700" cy="800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Moved Permanently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22" name="Google Shape;722;p86"/>
          <p:cNvSpPr txBox="1"/>
          <p:nvPr/>
        </p:nvSpPr>
        <p:spPr>
          <a:xfrm flipH="1">
            <a:off x="5297875" y="12867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307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23" name="Google Shape;723;p86"/>
          <p:cNvSpPr txBox="1"/>
          <p:nvPr/>
        </p:nvSpPr>
        <p:spPr>
          <a:xfrm flipH="1">
            <a:off x="5401075" y="2934200"/>
            <a:ext cx="2528700" cy="83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Temporary Redirect</a:t>
            </a:r>
            <a:endParaRPr b="1" sz="2100">
              <a:solidFill>
                <a:schemeClr val="lt1"/>
              </a:solidFill>
            </a:endParaRPr>
          </a:p>
        </p:txBody>
      </p:sp>
      <p:pic>
        <p:nvPicPr>
          <p:cNvPr id="724" name="Google Shape;724;p86"/>
          <p:cNvPicPr preferRelativeResize="0"/>
          <p:nvPr/>
        </p:nvPicPr>
        <p:blipFill rotWithShape="1">
          <a:blip r:embed="rId3">
            <a:alphaModFix/>
          </a:blip>
          <a:srcRect b="0" l="-2940" r="2939" t="0"/>
          <a:stretch/>
        </p:blipFill>
        <p:spPr>
          <a:xfrm>
            <a:off x="459250" y="2413238"/>
            <a:ext cx="1588125" cy="16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25" y="2608813"/>
            <a:ext cx="1284550" cy="14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87"/>
          <p:cNvSpPr txBox="1"/>
          <p:nvPr/>
        </p:nvSpPr>
        <p:spPr>
          <a:xfrm>
            <a:off x="2000250" y="1132825"/>
            <a:ext cx="672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not necessary that we will always create a new website and redirect it to an older URL.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725" y="2204350"/>
            <a:ext cx="2877926" cy="28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/>
          <p:nvPr>
            <p:ph type="title"/>
          </p:nvPr>
        </p:nvSpPr>
        <p:spPr>
          <a:xfrm>
            <a:off x="1041350" y="52635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Scenario 9</a:t>
            </a:r>
            <a:r>
              <a:rPr lang="en" sz="6200"/>
              <a:t> </a:t>
            </a:r>
            <a:endParaRPr sz="6200"/>
          </a:p>
        </p:txBody>
      </p:sp>
      <p:sp>
        <p:nvSpPr>
          <p:cNvPr id="738" name="Google Shape;73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88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8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8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75" y="7851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9"/>
          <p:cNvSpPr txBox="1"/>
          <p:nvPr/>
        </p:nvSpPr>
        <p:spPr>
          <a:xfrm>
            <a:off x="1234800" y="3204475"/>
            <a:ext cx="33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Impact"/>
                <a:ea typeface="Impact"/>
                <a:cs typeface="Impact"/>
                <a:sym typeface="Impact"/>
              </a:rPr>
              <a:t>Edit password feature of an website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9" name="Google Shape;749;p89"/>
          <p:cNvSpPr txBox="1"/>
          <p:nvPr/>
        </p:nvSpPr>
        <p:spPr>
          <a:xfrm flipH="1">
            <a:off x="5400550" y="13123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204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50" name="Google Shape;750;p89"/>
          <p:cNvSpPr txBox="1"/>
          <p:nvPr/>
        </p:nvSpPr>
        <p:spPr>
          <a:xfrm flipH="1">
            <a:off x="5503750" y="2959800"/>
            <a:ext cx="2528700" cy="70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</a:rPr>
              <a:t>No Content</a:t>
            </a:r>
            <a:endParaRPr b="1" sz="3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90"/>
          <p:cNvSpPr txBox="1"/>
          <p:nvPr/>
        </p:nvSpPr>
        <p:spPr>
          <a:xfrm>
            <a:off x="2081900" y="1493350"/>
            <a:ext cx="660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not </a:t>
            </a:r>
            <a:r>
              <a:rPr b="1" lang="en" sz="40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200 OK</a:t>
            </a:r>
            <a:r>
              <a:rPr b="1" lang="en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or </a:t>
            </a:r>
            <a:r>
              <a:rPr b="1" lang="en" sz="40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201 Created</a:t>
            </a:r>
            <a:r>
              <a:rPr b="1" lang="en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57" name="Google Shape;7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0650"/>
            <a:ext cx="3126149" cy="2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-3250" l="0" r="0" t="3250"/>
          <a:stretch/>
        </p:blipFill>
        <p:spPr>
          <a:xfrm>
            <a:off x="1544450" y="1611762"/>
            <a:ext cx="6524625" cy="28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Example of HTTP Status Code</a:t>
            </a:r>
            <a:endParaRPr sz="3900"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91"/>
          <p:cNvSpPr txBox="1"/>
          <p:nvPr/>
        </p:nvSpPr>
        <p:spPr>
          <a:xfrm>
            <a:off x="2724825" y="1407650"/>
            <a:ext cx="437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No new resource created.</a:t>
            </a:r>
            <a:endParaRPr sz="2600"/>
          </a:p>
        </p:txBody>
      </p:sp>
      <p:pic>
        <p:nvPicPr>
          <p:cNvPr id="764" name="Google Shape;7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175" y="1327312"/>
            <a:ext cx="745677" cy="74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1"/>
          <p:cNvSpPr txBox="1"/>
          <p:nvPr/>
        </p:nvSpPr>
        <p:spPr>
          <a:xfrm>
            <a:off x="2730225" y="2279250"/>
            <a:ext cx="437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No need to update the current page.</a:t>
            </a:r>
            <a:endParaRPr sz="2600"/>
          </a:p>
        </p:txBody>
      </p:sp>
      <p:pic>
        <p:nvPicPr>
          <p:cNvPr id="766" name="Google Shape;7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75" y="2198912"/>
            <a:ext cx="745677" cy="74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1"/>
          <p:cNvSpPr txBox="1"/>
          <p:nvPr/>
        </p:nvSpPr>
        <p:spPr>
          <a:xfrm>
            <a:off x="2730225" y="3386125"/>
            <a:ext cx="437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Optimized transfer.</a:t>
            </a:r>
            <a:endParaRPr sz="2600"/>
          </a:p>
        </p:txBody>
      </p:sp>
      <p:pic>
        <p:nvPicPr>
          <p:cNvPr id="768" name="Google Shape;7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75" y="3305787"/>
            <a:ext cx="745677" cy="74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75" y="1029725"/>
            <a:ext cx="3377999" cy="27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2"/>
          <p:cNvSpPr txBox="1"/>
          <p:nvPr/>
        </p:nvSpPr>
        <p:spPr>
          <a:xfrm>
            <a:off x="5031250" y="3837200"/>
            <a:ext cx="25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Edit Username</a:t>
            </a:r>
            <a:endParaRPr b="1" sz="2200"/>
          </a:p>
        </p:txBody>
      </p:sp>
      <p:sp>
        <p:nvSpPr>
          <p:cNvPr id="776" name="Google Shape;776;p92"/>
          <p:cNvSpPr txBox="1"/>
          <p:nvPr/>
        </p:nvSpPr>
        <p:spPr>
          <a:xfrm flipH="1">
            <a:off x="1502125" y="14817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200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77" name="Google Shape;777;p92"/>
          <p:cNvSpPr txBox="1"/>
          <p:nvPr/>
        </p:nvSpPr>
        <p:spPr>
          <a:xfrm flipH="1">
            <a:off x="1605325" y="3129200"/>
            <a:ext cx="2528700" cy="70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</a:rPr>
              <a:t>OK</a:t>
            </a:r>
            <a:endParaRPr b="1"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93"/>
          <p:cNvSpPr txBox="1"/>
          <p:nvPr/>
        </p:nvSpPr>
        <p:spPr>
          <a:xfrm flipH="1">
            <a:off x="1388275" y="1663588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302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84" name="Google Shape;784;p93"/>
          <p:cNvSpPr txBox="1"/>
          <p:nvPr/>
        </p:nvSpPr>
        <p:spPr>
          <a:xfrm flipH="1">
            <a:off x="1491475" y="3311013"/>
            <a:ext cx="2528700" cy="75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Found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785" name="Google Shape;785;p93"/>
          <p:cNvSpPr txBox="1"/>
          <p:nvPr/>
        </p:nvSpPr>
        <p:spPr>
          <a:xfrm flipH="1">
            <a:off x="5265675" y="1663575"/>
            <a:ext cx="27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6AA84F"/>
                </a:solidFill>
              </a:rPr>
              <a:t>307</a:t>
            </a:r>
            <a:endParaRPr b="1" sz="12000">
              <a:solidFill>
                <a:srgbClr val="6AA84F"/>
              </a:solidFill>
            </a:endParaRPr>
          </a:p>
        </p:txBody>
      </p:sp>
      <p:sp>
        <p:nvSpPr>
          <p:cNvPr id="786" name="Google Shape;786;p93"/>
          <p:cNvSpPr txBox="1"/>
          <p:nvPr/>
        </p:nvSpPr>
        <p:spPr>
          <a:xfrm flipH="1">
            <a:off x="5368875" y="3311000"/>
            <a:ext cx="2528700" cy="83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Temporary Redirect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787" name="Google Shape;787;p93"/>
          <p:cNvSpPr txBox="1"/>
          <p:nvPr/>
        </p:nvSpPr>
        <p:spPr>
          <a:xfrm>
            <a:off x="1388275" y="826650"/>
            <a:ext cx="661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Lexend ExtraBold"/>
                <a:ea typeface="Lexend ExtraBold"/>
                <a:cs typeface="Lexend ExtraBold"/>
                <a:sym typeface="Lexend ExtraBold"/>
              </a:rPr>
              <a:t>Confusion Between</a:t>
            </a:r>
            <a:endParaRPr sz="51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00" y="214324"/>
            <a:ext cx="4425050" cy="33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94"/>
          <p:cNvSpPr txBox="1"/>
          <p:nvPr/>
        </p:nvSpPr>
        <p:spPr>
          <a:xfrm>
            <a:off x="2127750" y="3600825"/>
            <a:ext cx="488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NOT AGAIN!!</a:t>
            </a:r>
            <a:endParaRPr sz="6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850" y="387125"/>
            <a:ext cx="3367550" cy="2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5"/>
          <p:cNvSpPr txBox="1"/>
          <p:nvPr/>
        </p:nvSpPr>
        <p:spPr>
          <a:xfrm>
            <a:off x="678700" y="3296350"/>
            <a:ext cx="7643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C78D8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302 </a:t>
            </a:r>
            <a:r>
              <a:rPr b="1" lang="en" sz="1900">
                <a:solidFill>
                  <a:srgbClr val="12181F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1" lang="en" sz="19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307</a:t>
            </a:r>
            <a:r>
              <a:rPr b="1" lang="en" sz="1900">
                <a:solidFill>
                  <a:srgbClr val="12181F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 both can be used when content has temporarily been moved, and will be back in the near future. 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96"/>
          <p:cNvSpPr txBox="1"/>
          <p:nvPr/>
        </p:nvSpPr>
        <p:spPr>
          <a:xfrm>
            <a:off x="714325" y="949125"/>
            <a:ext cx="391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Char char="❏"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302 Always Redirects using GET method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8" name="Google Shape;808;p96"/>
          <p:cNvSpPr txBox="1"/>
          <p:nvPr/>
        </p:nvSpPr>
        <p:spPr>
          <a:xfrm>
            <a:off x="4928500" y="949125"/>
            <a:ext cx="391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Char char="❏"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307 Always Redirects the same method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09" name="Google Shape;8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123" y="1987700"/>
            <a:ext cx="925600" cy="9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6"/>
          <p:cNvSpPr txBox="1"/>
          <p:nvPr/>
        </p:nvSpPr>
        <p:spPr>
          <a:xfrm>
            <a:off x="1137900" y="3684125"/>
            <a:ext cx="68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Ignores The Difference</a:t>
            </a:r>
            <a:endParaRPr sz="2400"/>
          </a:p>
        </p:txBody>
      </p:sp>
      <p:pic>
        <p:nvPicPr>
          <p:cNvPr id="811" name="Google Shape;8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225" y="3563850"/>
            <a:ext cx="794651" cy="7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97"/>
          <p:cNvSpPr txBox="1"/>
          <p:nvPr/>
        </p:nvSpPr>
        <p:spPr>
          <a:xfrm>
            <a:off x="4097375" y="1811375"/>
            <a:ext cx="4699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That’s All for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Today!</a:t>
            </a:r>
            <a:endParaRPr sz="5000"/>
          </a:p>
        </p:txBody>
      </p:sp>
      <p:pic>
        <p:nvPicPr>
          <p:cNvPr id="818" name="Google Shape;818;p97"/>
          <p:cNvPicPr preferRelativeResize="0"/>
          <p:nvPr/>
        </p:nvPicPr>
        <p:blipFill rotWithShape="1">
          <a:blip r:embed="rId3">
            <a:alphaModFix/>
          </a:blip>
          <a:srcRect b="3915" l="18284" r="18492" t="4818"/>
          <a:stretch/>
        </p:blipFill>
        <p:spPr>
          <a:xfrm>
            <a:off x="724575" y="749350"/>
            <a:ext cx="3695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98"/>
          <p:cNvSpPr txBox="1"/>
          <p:nvPr/>
        </p:nvSpPr>
        <p:spPr>
          <a:xfrm>
            <a:off x="857250" y="1326700"/>
            <a:ext cx="532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C78D8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6000">
              <a:solidFill>
                <a:srgbClr val="3C78D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C78D8"/>
                </a:solidFill>
                <a:latin typeface="Impact"/>
                <a:ea typeface="Impact"/>
                <a:cs typeface="Impact"/>
                <a:sym typeface="Impact"/>
              </a:rPr>
              <a:t>Any Questions?</a:t>
            </a:r>
            <a:endParaRPr sz="6000">
              <a:solidFill>
                <a:srgbClr val="3C78D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25" name="Google Shape;82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850" y="1274925"/>
            <a:ext cx="2960275" cy="29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831" name="Google Shape;831;p99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32" name="Google Shape;832;p99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www.google.com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https://www.geeksforgeeks.org/which-http-response-status-codes-result-in-then-and-which-in-catch/?ref=rp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https://www.getcredo.com/404-vs-410-which-status-code-should-you-use/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https://www.restapitutorial.com/httpstatuscodes.html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www.facebook.com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https://stackoverflow.com/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https://en.wikipedia.org/wiki/List_of_HTTP_status_codes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https://www.tutorialspoint.com/http/http_status_codes.htm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https://www.javatpoint.com/http-status-codes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898475" y="444700"/>
            <a:ext cx="6673800" cy="4090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Why HTTP Status Codes Are Needed?</a:t>
            </a:r>
            <a:endParaRPr sz="60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falo-Theme-2021-0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